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Helvetica World" pitchFamily="2" charset="0"/>
      <p:regular r:id="rId14"/>
    </p:embeddedFont>
    <p:embeddedFont>
      <p:font typeface="Helvetica World Bold" pitchFamily="2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6" autoAdjust="0"/>
    <p:restoredTop sz="72735" autoAdjust="0"/>
  </p:normalViewPr>
  <p:slideViewPr>
    <p:cSldViewPr>
      <p:cViewPr>
        <p:scale>
          <a:sx n="37" d="100"/>
          <a:sy n="37" d="100"/>
        </p:scale>
        <p:origin x="2784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5119F-2F7C-6B4D-BAC7-73D8A210F9AE}" type="datetimeFigureOut">
              <a:rPr lang="en-US" smtClean="0"/>
              <a:t>6/9/24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A1EDD-B343-3E48-B2E6-3E0B6C94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60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COMPANY FROM TOOLKIT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28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Two-parter with previous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99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Mars surface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29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Mars orbital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69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Lunar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95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Lunar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19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Planetary / astronomy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5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Mercury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62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74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Outer solar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A1EDD-B343-3E48-B2E6-3E0B6C9403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92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65958" y="1483944"/>
            <a:ext cx="14156085" cy="132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This conference is sponsored by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6213753"/>
            <a:ext cx="18288000" cy="1704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 dirty="0">
                <a:solidFill>
                  <a:srgbClr val="000000"/>
                </a:solidFill>
                <a:latin typeface="Helvetica World"/>
              </a:rPr>
              <a:t>which supplies the Israeli military in surveilling, policing, and committing genocide on Palestinians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9798" y="0"/>
            <a:ext cx="12787630" cy="8962218"/>
          </a:xfrm>
          <a:custGeom>
            <a:avLst/>
            <a:gdLst/>
            <a:ahLst/>
            <a:cxnLst/>
            <a:rect l="l" t="t" r="r" b="b"/>
            <a:pathLst>
              <a:path w="12787630" h="8962218">
                <a:moveTo>
                  <a:pt x="0" y="0"/>
                </a:moveTo>
                <a:lnTo>
                  <a:pt x="12787630" y="0"/>
                </a:lnTo>
                <a:lnTo>
                  <a:pt x="12787630" y="8962218"/>
                </a:lnTo>
                <a:lnTo>
                  <a:pt x="0" y="89622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13" r="-4453" b="-50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94477" y="2155046"/>
            <a:ext cx="7993523" cy="8131954"/>
          </a:xfrm>
          <a:custGeom>
            <a:avLst/>
            <a:gdLst/>
            <a:ahLst/>
            <a:cxnLst/>
            <a:rect l="l" t="t" r="r" b="b"/>
            <a:pathLst>
              <a:path w="8590781" h="10287000">
                <a:moveTo>
                  <a:pt x="0" y="0"/>
                </a:moveTo>
                <a:lnTo>
                  <a:pt x="8590781" y="0"/>
                </a:lnTo>
                <a:lnTo>
                  <a:pt x="85907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220" r="-7471" b="-265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89798" y="9153525"/>
            <a:ext cx="9650713" cy="926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3"/>
              </a:lnSpc>
            </a:pPr>
            <a:r>
              <a:rPr lang="en-US" sz="4973">
                <a:solidFill>
                  <a:srgbClr val="FFFFFF"/>
                </a:solidFill>
                <a:latin typeface="Helvetica World Bold"/>
              </a:rPr>
              <a:t>No universities are left in Gaza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277428" y="240665"/>
            <a:ext cx="4778421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480"/>
              </a:lnSpc>
            </a:pPr>
            <a:r>
              <a:rPr lang="en-US" sz="3200" dirty="0">
                <a:solidFill>
                  <a:srgbClr val="FFFFFF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FFFFFF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FFFFFF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7559" y="2435860"/>
            <a:ext cx="10173205" cy="532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Helvetica World"/>
              </a:rPr>
              <a:t>But students and university boards are still alive and trying to restore education! </a:t>
            </a:r>
          </a:p>
          <a:p>
            <a:pPr algn="l">
              <a:lnSpc>
                <a:spcPts val="6020"/>
              </a:lnSpc>
            </a:pPr>
            <a:endParaRPr lang="en-US" sz="4300">
              <a:solidFill>
                <a:srgbClr val="000000"/>
              </a:solidFill>
              <a:latin typeface="Helvetica World"/>
            </a:endParaRPr>
          </a:p>
          <a:p>
            <a:pPr algn="l">
              <a:lnSpc>
                <a:spcPts val="6020"/>
              </a:lnSpc>
            </a:pPr>
            <a:r>
              <a:rPr lang="en-US" sz="4300">
                <a:solidFill>
                  <a:srgbClr val="000000"/>
                </a:solidFill>
                <a:latin typeface="Helvetica World"/>
              </a:rPr>
              <a:t>You can support an eSIM for a student so they can continue their studies online. Scan the QR code for a how-to on this initiative and how you can help.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64797" y="6905333"/>
            <a:ext cx="6122550" cy="2108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Helvetica World"/>
              </a:rPr>
              <a:t>when you donate your eSIM, put “student” in the subject line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803391" y="1273467"/>
            <a:ext cx="5245361" cy="5245361"/>
            <a:chOff x="0" y="0"/>
            <a:chExt cx="6993815" cy="69938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93815" cy="6993815"/>
            </a:xfrm>
            <a:custGeom>
              <a:avLst/>
              <a:gdLst/>
              <a:ahLst/>
              <a:cxnLst/>
              <a:rect l="l" t="t" r="r" b="b"/>
              <a:pathLst>
                <a:path w="6993815" h="6993815">
                  <a:moveTo>
                    <a:pt x="0" y="0"/>
                  </a:moveTo>
                  <a:lnTo>
                    <a:pt x="6993815" y="0"/>
                  </a:lnTo>
                  <a:lnTo>
                    <a:pt x="6993815" y="6993815"/>
                  </a:lnTo>
                  <a:lnTo>
                    <a:pt x="0" y="6993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93383" y="6264201"/>
              <a:ext cx="6007048" cy="729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en-US" sz="3300">
                  <a:solidFill>
                    <a:srgbClr val="000000"/>
                  </a:solidFill>
                  <a:latin typeface="Helvetica World"/>
                </a:rPr>
                <a:t>tinyurl.com/gaza-esims</a:t>
              </a:r>
            </a:p>
          </p:txBody>
        </p:sp>
      </p:grpSp>
      <p:sp>
        <p:nvSpPr>
          <p:cNvPr id="8" name="TextBox 4">
            <a:extLst>
              <a:ext uri="{FF2B5EF4-FFF2-40B4-BE49-F238E27FC236}">
                <a16:creationId xmlns:a16="http://schemas.microsoft.com/office/drawing/2014/main" id="{45E0E1E8-BC48-AC06-7920-2DA6E621E19C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0101" y="2250201"/>
            <a:ext cx="14507799" cy="132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Did you know?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8857" y="4266857"/>
            <a:ext cx="15150286" cy="343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Helvetica World"/>
              </a:rPr>
              <a:t>6 Mars rovers have been built, assembled, and/or operated by 12 companies that supply the Israeli military in surveilling, policing, and committing genocide on Palestinians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F1474-E6F1-B529-0A47-0B951D1A4887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0101" y="2250201"/>
            <a:ext cx="14507799" cy="132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Did you know?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8857" y="4266857"/>
            <a:ext cx="15150286" cy="4304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Helvetica World"/>
              </a:rPr>
              <a:t>8 companies that have built, assembled and/or operated Mars orbital missions also supply the Israeli military in surveilling, policing, and committing genocide on Palestinians, including with the illegal chemical weapon white phosphorus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78DC3E-144B-E684-3A41-863BC010914F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0101" y="2250201"/>
            <a:ext cx="14507799" cy="132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Did you know?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8857" y="4266857"/>
            <a:ext cx="15150286" cy="343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Helvetica World"/>
              </a:rPr>
              <a:t>7 companies that have built, assembled, and/or operated lunar orbital missions also supply the Israeli military in surveilling, policing, and committing genocide on Palestinians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5952D3-4276-2F32-B8C3-6287DFA407B0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0101" y="2250201"/>
            <a:ext cx="14507799" cy="132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Did you know?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8857" y="4266857"/>
            <a:ext cx="15150286" cy="257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Helvetica World"/>
              </a:rPr>
              <a:t>10 companies that support the Artemis program also supply the Israeli military in surveilling, policing, and committing genocide on Palestinians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2A543A-87C5-9CE0-C0EE-225917F9CB99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0101" y="2275352"/>
            <a:ext cx="14507799" cy="132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Did you know?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8857" y="4266857"/>
            <a:ext cx="15150286" cy="343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Helvetica World"/>
              </a:rPr>
              <a:t>7 companies that build, launch, and/or operate space telescopes, including Hubble, JWST, and Roman, also supply the Israeli military in surveilling, policing, and committing genocide on Palestinians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1327B5-D5F1-9BDB-3861-D3A51580103D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0101" y="2250201"/>
            <a:ext cx="14507799" cy="132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Did you know?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8857" y="4266857"/>
            <a:ext cx="15150286" cy="343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Helvetica World"/>
              </a:rPr>
              <a:t>MESSENGER and BepiColumbo have been built, launched, and/or operated by 3 companies that supply the Israeli military in surveilling, policing, and committing genocide on Palestinians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DB43EB-58C7-38BF-53BE-F30DFFC1DAE4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0101" y="2250201"/>
            <a:ext cx="14507799" cy="132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Did you know?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8857" y="4266857"/>
            <a:ext cx="15150286" cy="343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Helvetica World"/>
              </a:rPr>
              <a:t>the building, launch, and operation of Europa Clipper incorporates 6 companies that supply the Israeli military in surveilling, policing, and committing genocide on Palestinians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06D3EA-A9BA-73E5-9685-86C0E11F387A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0101" y="2669301"/>
            <a:ext cx="14507799" cy="907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8"/>
              </a:lnSpc>
            </a:pPr>
            <a:r>
              <a:rPr lang="en-US" sz="7100">
                <a:solidFill>
                  <a:srgbClr val="000000"/>
                </a:solidFill>
                <a:latin typeface="Helvetica World Bold"/>
              </a:rPr>
              <a:t>Did you know?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8857" y="3961690"/>
            <a:ext cx="15150286" cy="343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Helvetica World"/>
              </a:rPr>
              <a:t>all 8 outer solar system missions have been built, assembled, and/or operated by 10 companies that supply the Israeli military in surveilling, policing, and committing genocide on Palestinians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77AA6E-86D7-991F-11E7-3E035600338C}"/>
              </a:ext>
            </a:extLst>
          </p:cNvPr>
          <p:cNvSpPr txBox="1"/>
          <p:nvPr/>
        </p:nvSpPr>
        <p:spPr>
          <a:xfrm>
            <a:off x="594175" y="9191625"/>
            <a:ext cx="4892225" cy="546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Helvetica World"/>
              </a:rPr>
              <a:t>#</a:t>
            </a:r>
            <a:r>
              <a:rPr lang="en-US" sz="3200" dirty="0" err="1">
                <a:solidFill>
                  <a:srgbClr val="000000"/>
                </a:solidFill>
                <a:latin typeface="Helvetica World"/>
              </a:rPr>
              <a:t>NoConferenceAsUsual</a:t>
            </a:r>
            <a:endParaRPr lang="en-US" sz="3200" dirty="0">
              <a:solidFill>
                <a:srgbClr val="000000"/>
              </a:solidFill>
              <a:latin typeface="Helvetica Wor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428</Words>
  <Application>Microsoft Macintosh PowerPoint</Application>
  <PresentationFormat>Custom</PresentationFormat>
  <Paragraphs>55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Helvetica World</vt:lpstr>
      <vt:lpstr>Helvetica World Bold</vt:lpstr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#NoConferenceAsUsual</dc:title>
  <cp:lastModifiedBy>Divya Persaud</cp:lastModifiedBy>
  <cp:revision>3</cp:revision>
  <dcterms:created xsi:type="dcterms:W3CDTF">2006-08-16T00:00:00Z</dcterms:created>
  <dcterms:modified xsi:type="dcterms:W3CDTF">2024-06-09T21:32:30Z</dcterms:modified>
  <dc:identifier>DAGFJ9JYLeA</dc:identifier>
</cp:coreProperties>
</file>